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300" r:id="rId2"/>
    <p:sldId id="287" r:id="rId3"/>
    <p:sldId id="302" r:id="rId4"/>
    <p:sldId id="303" r:id="rId5"/>
    <p:sldId id="301" r:id="rId6"/>
    <p:sldId id="274"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A00A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03" autoAdjust="0"/>
    <p:restoredTop sz="94718"/>
  </p:normalViewPr>
  <p:slideViewPr>
    <p:cSldViewPr snapToGrid="0" snapToObjects="1">
      <p:cViewPr varScale="1">
        <p:scale>
          <a:sx n="117" d="100"/>
          <a:sy n="117" d="100"/>
        </p:scale>
        <p:origin x="1712" y="1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28T09:36:58.359"/>
    </inkml:context>
    <inkml:brush xml:id="br0">
      <inkml:brushProperty name="width" value="0.1" units="cm"/>
      <inkml:brushProperty name="height" value="0.1" units="cm"/>
      <inkml:brushProperty name="color" value="#E71224"/>
    </inkml:brush>
  </inkml:definitions>
  <inkml:trace contextRef="#ctx0" brushRef="#br0">1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5-28T09:37:05.424"/>
    </inkml:context>
    <inkml:brush xml:id="br0">
      <inkml:brushProperty name="width" value="0.1" units="cm"/>
      <inkml:brushProperty name="height" value="0.1" units="cm"/>
      <inkml:brushProperty name="color" value="#E71224"/>
    </inkml:brush>
  </inkml:definitions>
  <inkml:trace contextRef="#ctx0" brushRef="#br0">0 1 24575,'0'0'0</inkml:trace>
</inkml:ink>
</file>

<file path=ppt/media/image1.png>
</file>

<file path=ppt/media/image10.png>
</file>

<file path=ppt/media/image11.png>
</file>

<file path=ppt/media/image12.png>
</file>

<file path=ppt/media/image13.png>
</file>

<file path=ppt/media/image14.png>
</file>

<file path=ppt/media/image15.tiff>
</file>

<file path=ppt/media/image2.png>
</file>

<file path=ppt/media/image24.png>
</file>

<file path=ppt/media/image3.jpe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FF11B3-51B9-46C0-92A2-F4959775B6D7}" type="datetimeFigureOut">
              <a:rPr lang="en-AU" smtClean="0"/>
              <a:t>28/5/2024</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B3C5D5-BF96-476E-8DE6-A4BA9A1CCE39}" type="slidenum">
              <a:rPr lang="en-AU" smtClean="0"/>
              <a:t>‹#›</a:t>
            </a:fld>
            <a:endParaRPr lang="en-AU"/>
          </a:p>
        </p:txBody>
      </p:sp>
    </p:spTree>
    <p:extLst>
      <p:ext uri="{BB962C8B-B14F-4D97-AF65-F5344CB8AC3E}">
        <p14:creationId xmlns:p14="http://schemas.microsoft.com/office/powerpoint/2010/main" val="2306503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6" name="Rectangle 25"/>
          <p:cNvSpPr/>
          <p:nvPr userDrawn="1"/>
        </p:nvSpPr>
        <p:spPr>
          <a:xfrm>
            <a:off x="0" y="0"/>
            <a:ext cx="9144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Rectangle 21"/>
          <p:cNvSpPr/>
          <p:nvPr userDrawn="1"/>
        </p:nvSpPr>
        <p:spPr>
          <a:xfrm>
            <a:off x="6859966" y="1249405"/>
            <a:ext cx="2284034" cy="4384710"/>
          </a:xfrm>
          <a:custGeom>
            <a:avLst/>
            <a:gdLst/>
            <a:ahLst/>
            <a:cxnLst/>
            <a:rect l="l" t="t" r="r" b="b"/>
            <a:pathLst>
              <a:path w="1863259" h="3576943">
                <a:moveTo>
                  <a:pt x="1396645" y="0"/>
                </a:moveTo>
                <a:lnTo>
                  <a:pt x="1863259" y="0"/>
                </a:lnTo>
                <a:lnTo>
                  <a:pt x="1863259" y="3576943"/>
                </a:lnTo>
                <a:lnTo>
                  <a:pt x="1396645" y="3576943"/>
                </a:lnTo>
                <a:lnTo>
                  <a:pt x="1396645" y="3175032"/>
                </a:lnTo>
                <a:lnTo>
                  <a:pt x="625231" y="3175032"/>
                </a:lnTo>
                <a:lnTo>
                  <a:pt x="625231" y="2358325"/>
                </a:lnTo>
                <a:lnTo>
                  <a:pt x="0" y="2358325"/>
                </a:lnTo>
                <a:lnTo>
                  <a:pt x="0" y="1209463"/>
                </a:lnTo>
                <a:lnTo>
                  <a:pt x="625231" y="1209463"/>
                </a:lnTo>
                <a:lnTo>
                  <a:pt x="625231" y="388848"/>
                </a:lnTo>
                <a:lnTo>
                  <a:pt x="1396645" y="388848"/>
                </a:lnTo>
                <a:close/>
              </a:path>
            </a:pathLst>
          </a:custGeom>
          <a:solidFill>
            <a:schemeClr val="accent3"/>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28" name="Oval 12"/>
          <p:cNvSpPr/>
          <p:nvPr userDrawn="1"/>
        </p:nvSpPr>
        <p:spPr>
          <a:xfrm>
            <a:off x="0" y="1237089"/>
            <a:ext cx="2182776" cy="4397512"/>
          </a:xfrm>
          <a:custGeom>
            <a:avLst/>
            <a:gdLst/>
            <a:ahLst/>
            <a:cxnLst/>
            <a:rect l="l" t="t" r="r" b="b"/>
            <a:pathLst>
              <a:path w="1780657" h="3587388">
                <a:moveTo>
                  <a:pt x="0" y="0"/>
                </a:moveTo>
                <a:lnTo>
                  <a:pt x="169736" y="8571"/>
                </a:lnTo>
                <a:cubicBezTo>
                  <a:pt x="1074567" y="100462"/>
                  <a:pt x="1780657" y="864619"/>
                  <a:pt x="1780657" y="1793694"/>
                </a:cubicBezTo>
                <a:cubicBezTo>
                  <a:pt x="1780657" y="2722769"/>
                  <a:pt x="1074567" y="3486927"/>
                  <a:pt x="169736" y="3578817"/>
                </a:cubicBezTo>
                <a:lnTo>
                  <a:pt x="0" y="3587388"/>
                </a:lnTo>
                <a:close/>
              </a:path>
            </a:pathLst>
          </a:custGeom>
          <a:solidFill>
            <a:srgbClr val="E60028"/>
          </a:solidFill>
          <a:ln>
            <a:no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 name="Date Placeholder 3"/>
          <p:cNvSpPr>
            <a:spLocks noGrp="1"/>
          </p:cNvSpPr>
          <p:nvPr>
            <p:ph type="dt" sz="half" idx="10"/>
          </p:nvPr>
        </p:nvSpPr>
        <p:spPr/>
        <p:txBody>
          <a:bodyPr/>
          <a:lstStyle/>
          <a:p>
            <a:fld id="{7AA84E91-7045-8940-9876-EF7F184A4EB5}" type="datetimeFigureOut">
              <a:rPr lang="en-US" smtClean="0"/>
              <a:t>5/28/24</a:t>
            </a:fld>
            <a:endParaRPr lang="en-US"/>
          </a:p>
        </p:txBody>
      </p:sp>
      <p:sp>
        <p:nvSpPr>
          <p:cNvPr id="5" name="Footer Placeholder 4"/>
          <p:cNvSpPr>
            <a:spLocks noGrp="1"/>
          </p:cNvSpPr>
          <p:nvPr>
            <p:ph type="ftr" sz="quarter" idx="11"/>
          </p:nvPr>
        </p:nvSpPr>
        <p:spPr/>
        <p:txBody>
          <a:bodyPr/>
          <a:lstStyle/>
          <a:p>
            <a:endParaRPr lang="en-US" dirty="0"/>
          </a:p>
        </p:txBody>
      </p:sp>
      <p:sp>
        <p:nvSpPr>
          <p:cNvPr id="2" name="Title 1"/>
          <p:cNvSpPr>
            <a:spLocks noGrp="1"/>
          </p:cNvSpPr>
          <p:nvPr>
            <p:ph type="ctrTitle"/>
          </p:nvPr>
        </p:nvSpPr>
        <p:spPr>
          <a:xfrm>
            <a:off x="685800" y="1400433"/>
            <a:ext cx="6400800" cy="2193308"/>
          </a:xfrm>
        </p:spPr>
        <p:txBody>
          <a:bodyPr>
            <a:normAutofit/>
          </a:bodyPr>
          <a:lstStyle>
            <a:lvl1pPr algn="l">
              <a:defRPr sz="4400">
                <a:solidFill>
                  <a:schemeClr val="bg1"/>
                </a:solidFill>
              </a:defRPr>
            </a:lvl1pPr>
          </a:lstStyle>
          <a:p>
            <a:r>
              <a:rPr lang="en-AU" dirty="0"/>
              <a:t>Click to edit Master title style</a:t>
            </a:r>
            <a:endParaRPr lang="en-US" dirty="0"/>
          </a:p>
        </p:txBody>
      </p:sp>
      <p:sp>
        <p:nvSpPr>
          <p:cNvPr id="3" name="Subtitle 2"/>
          <p:cNvSpPr>
            <a:spLocks noGrp="1"/>
          </p:cNvSpPr>
          <p:nvPr>
            <p:ph type="subTitle" idx="1"/>
          </p:nvPr>
        </p:nvSpPr>
        <p:spPr>
          <a:xfrm>
            <a:off x="685800" y="3593740"/>
            <a:ext cx="6400800" cy="17526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pic>
        <p:nvPicPr>
          <p:cNvPr id="31" name="Picture 3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291018" y="6004672"/>
            <a:ext cx="1405942" cy="629768"/>
          </a:xfrm>
          <a:prstGeom prst="rect">
            <a:avLst/>
          </a:prstGeom>
        </p:spPr>
      </p:pic>
    </p:spTree>
    <p:extLst>
      <p:ext uri="{BB962C8B-B14F-4D97-AF65-F5344CB8AC3E}">
        <p14:creationId xmlns:p14="http://schemas.microsoft.com/office/powerpoint/2010/main" val="849643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RMIT_DUO_RGB_flat_LR.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5400000" cy="6089181"/>
          </a:xfrm>
          <a:prstGeom prst="rect">
            <a:avLst/>
          </a:prstGeom>
        </p:spPr>
      </p:pic>
      <p:sp>
        <p:nvSpPr>
          <p:cNvPr id="26" name="Rectangle 25"/>
          <p:cNvSpPr/>
          <p:nvPr userDrawn="1"/>
        </p:nvSpPr>
        <p:spPr>
          <a:xfrm>
            <a:off x="0" y="0"/>
            <a:ext cx="9144000" cy="6858000"/>
          </a:xfrm>
          <a:custGeom>
            <a:avLst/>
            <a:gdLst/>
            <a:ahLst/>
            <a:cxnLst/>
            <a:rect l="l" t="t" r="r" b="b"/>
            <a:pathLst>
              <a:path w="9144000" h="6858000">
                <a:moveTo>
                  <a:pt x="0" y="0"/>
                </a:moveTo>
                <a:lnTo>
                  <a:pt x="9144000" y="0"/>
                </a:lnTo>
                <a:lnTo>
                  <a:pt x="9144000" y="6858000"/>
                </a:lnTo>
                <a:lnTo>
                  <a:pt x="0" y="6858000"/>
                </a:lnTo>
                <a:lnTo>
                  <a:pt x="0" y="5634601"/>
                </a:lnTo>
                <a:lnTo>
                  <a:pt x="208067" y="5624095"/>
                </a:lnTo>
                <a:cubicBezTo>
                  <a:pt x="1317232" y="5511453"/>
                  <a:pt x="2182776" y="4574729"/>
                  <a:pt x="2182776" y="3435845"/>
                </a:cubicBezTo>
                <a:cubicBezTo>
                  <a:pt x="2182776" y="2296961"/>
                  <a:pt x="1317232" y="1360238"/>
                  <a:pt x="208067" y="1247596"/>
                </a:cubicBezTo>
                <a:lnTo>
                  <a:pt x="0" y="1237089"/>
                </a:lnTo>
                <a:close/>
              </a:path>
            </a:pathLst>
          </a:cu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Rectangle 21"/>
          <p:cNvSpPr/>
          <p:nvPr userDrawn="1"/>
        </p:nvSpPr>
        <p:spPr>
          <a:xfrm>
            <a:off x="6859966" y="1249405"/>
            <a:ext cx="2284034" cy="4384710"/>
          </a:xfrm>
          <a:custGeom>
            <a:avLst/>
            <a:gdLst/>
            <a:ahLst/>
            <a:cxnLst/>
            <a:rect l="l" t="t" r="r" b="b"/>
            <a:pathLst>
              <a:path w="1863259" h="3576943">
                <a:moveTo>
                  <a:pt x="1396645" y="0"/>
                </a:moveTo>
                <a:lnTo>
                  <a:pt x="1863259" y="0"/>
                </a:lnTo>
                <a:lnTo>
                  <a:pt x="1863259" y="3576943"/>
                </a:lnTo>
                <a:lnTo>
                  <a:pt x="1396645" y="3576943"/>
                </a:lnTo>
                <a:lnTo>
                  <a:pt x="1396645" y="3175032"/>
                </a:lnTo>
                <a:lnTo>
                  <a:pt x="625231" y="3175032"/>
                </a:lnTo>
                <a:lnTo>
                  <a:pt x="625231" y="2358325"/>
                </a:lnTo>
                <a:lnTo>
                  <a:pt x="0" y="2358325"/>
                </a:lnTo>
                <a:lnTo>
                  <a:pt x="0" y="1209463"/>
                </a:lnTo>
                <a:lnTo>
                  <a:pt x="625231" y="1209463"/>
                </a:lnTo>
                <a:lnTo>
                  <a:pt x="625231" y="388848"/>
                </a:lnTo>
                <a:lnTo>
                  <a:pt x="1396645" y="388848"/>
                </a:lnTo>
                <a:close/>
              </a:path>
            </a:pathLst>
          </a:custGeom>
          <a:solidFill>
            <a:schemeClr val="accent2"/>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AA84E91-7045-8940-9876-EF7F184A4EB5}" type="datetimeFigureOut">
              <a:rPr lang="en-US" smtClean="0"/>
              <a:t>5/28/24</a:t>
            </a:fld>
            <a:endParaRPr lang="en-US"/>
          </a:p>
        </p:txBody>
      </p:sp>
      <p:sp>
        <p:nvSpPr>
          <p:cNvPr id="5" name="Footer Placeholder 4"/>
          <p:cNvSpPr>
            <a:spLocks noGrp="1"/>
          </p:cNvSpPr>
          <p:nvPr>
            <p:ph type="ftr" sz="quarter" idx="11"/>
          </p:nvPr>
        </p:nvSpPr>
        <p:spPr/>
        <p:txBody>
          <a:bodyPr/>
          <a:lstStyle/>
          <a:p>
            <a:endParaRPr lang="en-US" dirty="0"/>
          </a:p>
        </p:txBody>
      </p:sp>
      <p:sp>
        <p:nvSpPr>
          <p:cNvPr id="2" name="Title 1"/>
          <p:cNvSpPr>
            <a:spLocks noGrp="1"/>
          </p:cNvSpPr>
          <p:nvPr>
            <p:ph type="ctrTitle"/>
          </p:nvPr>
        </p:nvSpPr>
        <p:spPr>
          <a:xfrm>
            <a:off x="685800" y="1400433"/>
            <a:ext cx="6400800" cy="2193308"/>
          </a:xfrm>
        </p:spPr>
        <p:txBody>
          <a:bodyPr>
            <a:normAutofit/>
          </a:bodyPr>
          <a:lstStyle>
            <a:lvl1pPr algn="l">
              <a:defRPr sz="4400">
                <a:solidFill>
                  <a:schemeClr val="bg1"/>
                </a:solidFill>
              </a:defRPr>
            </a:lvl1pPr>
          </a:lstStyle>
          <a:p>
            <a:r>
              <a:rPr lang="en-AU" dirty="0"/>
              <a:t>Click to edit Master title style</a:t>
            </a:r>
            <a:endParaRPr lang="en-US" dirty="0"/>
          </a:p>
        </p:txBody>
      </p:sp>
      <p:sp>
        <p:nvSpPr>
          <p:cNvPr id="3" name="Subtitle 2"/>
          <p:cNvSpPr>
            <a:spLocks noGrp="1"/>
          </p:cNvSpPr>
          <p:nvPr>
            <p:ph type="subTitle" idx="1"/>
          </p:nvPr>
        </p:nvSpPr>
        <p:spPr>
          <a:xfrm>
            <a:off x="685800" y="3593740"/>
            <a:ext cx="6400800" cy="17526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1018" y="6004672"/>
            <a:ext cx="1405942" cy="629768"/>
          </a:xfrm>
          <a:prstGeom prst="rect">
            <a:avLst/>
          </a:prstGeom>
        </p:spPr>
      </p:pic>
    </p:spTree>
    <p:extLst>
      <p:ext uri="{BB962C8B-B14F-4D97-AF65-F5344CB8AC3E}">
        <p14:creationId xmlns:p14="http://schemas.microsoft.com/office/powerpoint/2010/main" val="410327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71795"/>
          </a:xfrm>
        </p:spPr>
        <p:txBody>
          <a:bodyPr/>
          <a:lstStyle>
            <a:lvl1pPr>
              <a:defRPr>
                <a:solidFill>
                  <a:schemeClr val="bg1"/>
                </a:solidFill>
              </a:defRPr>
            </a:lvl1pPr>
          </a:lstStyle>
          <a:p>
            <a:r>
              <a:rPr lang="en-AU" dirty="0"/>
              <a:t>Click to edit Master title style</a:t>
            </a:r>
            <a:endParaRPr lang="en-US" dirty="0"/>
          </a:p>
        </p:txBody>
      </p:sp>
      <p:sp>
        <p:nvSpPr>
          <p:cNvPr id="3" name="Content Placeholder 2"/>
          <p:cNvSpPr>
            <a:spLocks noGrp="1"/>
          </p:cNvSpPr>
          <p:nvPr>
            <p:ph idx="1"/>
          </p:nvPr>
        </p:nvSpPr>
        <p:spPr>
          <a:xfrm>
            <a:off x="457200" y="1600201"/>
            <a:ext cx="8229600" cy="4394200"/>
          </a:xfrm>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7AA84E91-7045-8940-9876-EF7F184A4EB5}" type="datetimeFigureOut">
              <a:rPr lang="en-US" smtClean="0"/>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3598174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0" y="1"/>
            <a:ext cx="9144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 name="Rectangle 11"/>
          <p:cNvSpPr/>
          <p:nvPr userDrawn="1"/>
        </p:nvSpPr>
        <p:spPr>
          <a:xfrm rot="10800000">
            <a:off x="5943600" y="1"/>
            <a:ext cx="3200399" cy="3200399"/>
          </a:xfrm>
          <a:custGeom>
            <a:avLst/>
            <a:gdLst/>
            <a:ahLst/>
            <a:cxnLst/>
            <a:rect l="l" t="t" r="r" b="b"/>
            <a:pathLst>
              <a:path w="2160000" h="2160000">
                <a:moveTo>
                  <a:pt x="0" y="0"/>
                </a:moveTo>
                <a:lnTo>
                  <a:pt x="720000" y="0"/>
                </a:lnTo>
                <a:lnTo>
                  <a:pt x="720000" y="720000"/>
                </a:lnTo>
                <a:lnTo>
                  <a:pt x="1440000" y="720000"/>
                </a:lnTo>
                <a:lnTo>
                  <a:pt x="1440000" y="1440000"/>
                </a:lnTo>
                <a:lnTo>
                  <a:pt x="2160000" y="1440000"/>
                </a:lnTo>
                <a:lnTo>
                  <a:pt x="2160000" y="2160000"/>
                </a:lnTo>
                <a:lnTo>
                  <a:pt x="0" y="2160000"/>
                </a:lnTo>
                <a:lnTo>
                  <a:pt x="0" y="1440000"/>
                </a:lnTo>
                <a:lnTo>
                  <a:pt x="0" y="720000"/>
                </a:lnTo>
                <a:close/>
              </a:path>
            </a:pathLst>
          </a:custGeom>
          <a:solidFill>
            <a:srgbClr val="AA00A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2" name="Title 1"/>
          <p:cNvSpPr>
            <a:spLocks noGrp="1"/>
          </p:cNvSpPr>
          <p:nvPr>
            <p:ph type="title" hasCustomPrompt="1"/>
          </p:nvPr>
        </p:nvSpPr>
        <p:spPr>
          <a:xfrm>
            <a:off x="1005524" y="2651760"/>
            <a:ext cx="6359207" cy="3058160"/>
          </a:xfrm>
        </p:spPr>
        <p:txBody>
          <a:bodyPr anchor="t" anchorCtr="0"/>
          <a:lstStyle>
            <a:lvl1pPr algn="l">
              <a:defRPr sz="4000" b="1" cap="none"/>
            </a:lvl1pPr>
          </a:lstStyle>
          <a:p>
            <a:r>
              <a:rPr lang="en-AU" dirty="0"/>
              <a:t>—</a:t>
            </a:r>
            <a:br>
              <a:rPr lang="en-AU" dirty="0"/>
            </a:br>
            <a:r>
              <a:rPr lang="en-AU" dirty="0"/>
              <a:t>Click to edit Master title style</a:t>
            </a:r>
            <a:endParaRPr lang="en-US" dirty="0"/>
          </a:p>
        </p:txBody>
      </p:sp>
      <p:sp>
        <p:nvSpPr>
          <p:cNvPr id="4" name="Date Placeholder 3"/>
          <p:cNvSpPr>
            <a:spLocks noGrp="1"/>
          </p:cNvSpPr>
          <p:nvPr>
            <p:ph type="dt" sz="half" idx="10"/>
          </p:nvPr>
        </p:nvSpPr>
        <p:spPr/>
        <p:txBody>
          <a:bodyPr/>
          <a:lstStyle/>
          <a:p>
            <a:fld id="{7AA84E91-7045-8940-9876-EF7F184A4EB5}" type="datetimeFigureOut">
              <a:rPr lang="en-US" smtClean="0"/>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dirty="0"/>
          </a:p>
        </p:txBody>
      </p:sp>
      <p:sp>
        <p:nvSpPr>
          <p:cNvPr id="9" name="L-Shape 8"/>
          <p:cNvSpPr/>
          <p:nvPr userDrawn="1"/>
        </p:nvSpPr>
        <p:spPr>
          <a:xfrm>
            <a:off x="0" y="6065520"/>
            <a:ext cx="79248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291018" y="6004672"/>
            <a:ext cx="1405942" cy="629768"/>
          </a:xfrm>
          <a:prstGeom prst="rect">
            <a:avLst/>
          </a:prstGeom>
        </p:spPr>
      </p:pic>
    </p:spTree>
    <p:extLst>
      <p:ext uri="{BB962C8B-B14F-4D97-AF65-F5344CB8AC3E}">
        <p14:creationId xmlns:p14="http://schemas.microsoft.com/office/powerpoint/2010/main" val="155100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p:cNvSpPr/>
          <p:nvPr userDrawn="1"/>
        </p:nvSpPr>
        <p:spPr>
          <a:xfrm>
            <a:off x="0" y="1"/>
            <a:ext cx="9144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hasCustomPrompt="1"/>
          </p:nvPr>
        </p:nvSpPr>
        <p:spPr>
          <a:xfrm>
            <a:off x="989136" y="2651760"/>
            <a:ext cx="6359207" cy="3058160"/>
          </a:xfrm>
        </p:spPr>
        <p:txBody>
          <a:bodyPr anchor="t" anchorCtr="0"/>
          <a:lstStyle>
            <a:lvl1pPr algn="l">
              <a:defRPr sz="4000" b="1" cap="none"/>
            </a:lvl1pPr>
          </a:lstStyle>
          <a:p>
            <a:r>
              <a:rPr lang="en-AU" dirty="0"/>
              <a:t>—</a:t>
            </a:r>
            <a:br>
              <a:rPr lang="en-AU" dirty="0"/>
            </a:br>
            <a:r>
              <a:rPr lang="en-AU" dirty="0"/>
              <a:t>Click to edit Master title style</a:t>
            </a:r>
            <a:endParaRPr lang="en-US" dirty="0"/>
          </a:p>
        </p:txBody>
      </p:sp>
      <p:sp>
        <p:nvSpPr>
          <p:cNvPr id="4" name="Date Placeholder 3"/>
          <p:cNvSpPr>
            <a:spLocks noGrp="1"/>
          </p:cNvSpPr>
          <p:nvPr>
            <p:ph type="dt" sz="half" idx="10"/>
          </p:nvPr>
        </p:nvSpPr>
        <p:spPr/>
        <p:txBody>
          <a:bodyPr/>
          <a:lstStyle/>
          <a:p>
            <a:fld id="{7AA84E91-7045-8940-9876-EF7F184A4EB5}" type="datetimeFigureOut">
              <a:rPr lang="en-US" smtClean="0"/>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DEE52-25AF-7B49-B9FC-7562266B64DE}" type="slidenum">
              <a:rPr lang="en-US" smtClean="0"/>
              <a:t>‹#›</a:t>
            </a:fld>
            <a:endParaRPr lang="en-US" dirty="0"/>
          </a:p>
        </p:txBody>
      </p:sp>
      <p:sp>
        <p:nvSpPr>
          <p:cNvPr id="9" name="L-Shape 8"/>
          <p:cNvSpPr/>
          <p:nvPr userDrawn="1"/>
        </p:nvSpPr>
        <p:spPr>
          <a:xfrm>
            <a:off x="0" y="6065520"/>
            <a:ext cx="79248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291018" y="6004672"/>
            <a:ext cx="1405942" cy="629768"/>
          </a:xfrm>
          <a:prstGeom prst="rect">
            <a:avLst/>
          </a:prstGeom>
        </p:spPr>
      </p:pic>
      <p:sp>
        <p:nvSpPr>
          <p:cNvPr id="15" name="Rectangle 13"/>
          <p:cNvSpPr/>
          <p:nvPr userDrawn="1"/>
        </p:nvSpPr>
        <p:spPr>
          <a:xfrm rot="5400000">
            <a:off x="5943601" y="3"/>
            <a:ext cx="3200396" cy="3200398"/>
          </a:xfrm>
          <a:custGeom>
            <a:avLst/>
            <a:gdLst/>
            <a:ahLst/>
            <a:cxnLst/>
            <a:rect l="l" t="t" r="r" b="b"/>
            <a:pathLst>
              <a:path w="2468880" h="2468881">
                <a:moveTo>
                  <a:pt x="0" y="0"/>
                </a:moveTo>
                <a:lnTo>
                  <a:pt x="2468880" y="0"/>
                </a:lnTo>
                <a:lnTo>
                  <a:pt x="2468880" y="1"/>
                </a:lnTo>
                <a:cubicBezTo>
                  <a:pt x="2468880" y="1363526"/>
                  <a:pt x="1363525" y="2468881"/>
                  <a:pt x="0" y="2468881"/>
                </a:cubicBezTo>
                <a:close/>
              </a:path>
            </a:pathLst>
          </a:cu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8640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7AA84E91-7045-8940-9876-EF7F184A4EB5}" type="datetimeFigureOut">
              <a:rPr lang="en-US" smtClean="0"/>
              <a:t>5/28/24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275105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7AA84E91-7045-8940-9876-EF7F184A4EB5}" type="datetimeFigureOut">
              <a:rPr lang="en-US" smtClean="0"/>
              <a:t>5/28/24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1962291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7AA84E91-7045-8940-9876-EF7F184A4EB5}" type="datetimeFigureOut">
              <a:rPr lang="en-US" smtClean="0"/>
              <a:t>5/28/24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4DEE52-25AF-7B49-B9FC-7562266B64DE}" type="slidenum">
              <a:rPr lang="en-US" smtClean="0"/>
              <a:t>‹#›</a:t>
            </a:fld>
            <a:endParaRPr lang="en-US"/>
          </a:p>
        </p:txBody>
      </p:sp>
    </p:spTree>
    <p:extLst>
      <p:ext uri="{BB962C8B-B14F-4D97-AF65-F5344CB8AC3E}">
        <p14:creationId xmlns:p14="http://schemas.microsoft.com/office/powerpoint/2010/main" val="1522146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1146433"/>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Placeholder 1"/>
          <p:cNvSpPr>
            <a:spLocks noGrp="1"/>
          </p:cNvSpPr>
          <p:nvPr>
            <p:ph type="title"/>
          </p:nvPr>
        </p:nvSpPr>
        <p:spPr>
          <a:xfrm>
            <a:off x="457200" y="274638"/>
            <a:ext cx="8229600" cy="871795"/>
          </a:xfrm>
          <a:prstGeom prst="rect">
            <a:avLst/>
          </a:prstGeom>
        </p:spPr>
        <p:txBody>
          <a:bodyPr vert="horz" lIns="91440" tIns="45720" rIns="91440" bIns="45720" rtlCol="0" anchor="ctr">
            <a:normAutofit/>
          </a:bodyPr>
          <a:lstStyle/>
          <a:p>
            <a:r>
              <a:rPr lang="en-AU" dirty="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endParaRPr lang="en-US" dirty="0"/>
          </a:p>
        </p:txBody>
      </p:sp>
      <p:sp>
        <p:nvSpPr>
          <p:cNvPr id="4" name="Date Placeholder 3"/>
          <p:cNvSpPr>
            <a:spLocks noGrp="1"/>
          </p:cNvSpPr>
          <p:nvPr>
            <p:ph type="dt" sz="half" idx="2"/>
          </p:nvPr>
        </p:nvSpPr>
        <p:spPr>
          <a:xfrm>
            <a:off x="93472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A84E91-7045-8940-9876-EF7F184A4EB5}" type="datetimeFigureOut">
              <a:rPr lang="en-US" smtClean="0"/>
              <a:t>5/28/24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L-Shape 8"/>
          <p:cNvSpPr/>
          <p:nvPr userDrawn="1"/>
        </p:nvSpPr>
        <p:spPr>
          <a:xfrm>
            <a:off x="0" y="6065520"/>
            <a:ext cx="792480" cy="792480"/>
          </a:xfrm>
          <a:prstGeom prst="corner">
            <a:avLst/>
          </a:prstGeom>
          <a:solidFill>
            <a:schemeClr val="tx2"/>
          </a:solidFill>
          <a:ln>
            <a:noFill/>
          </a:ln>
        </p:spPr>
        <p:style>
          <a:lnRef idx="2">
            <a:schemeClr val="dk1"/>
          </a:lnRef>
          <a:fillRef idx="1">
            <a:schemeClr val="lt1"/>
          </a:fillRef>
          <a:effectRef idx="0">
            <a:schemeClr val="dk1"/>
          </a:effectRef>
          <a:fontRef idx="minor">
            <a:schemeClr val="dk1"/>
          </a:fontRef>
        </p:style>
        <p:txBody>
          <a:bodyPr/>
          <a:lstStyle/>
          <a:p>
            <a:endParaRPr lang="en-US" dirty="0"/>
          </a:p>
        </p:txBody>
      </p:sp>
      <p:sp>
        <p:nvSpPr>
          <p:cNvPr id="12" name="Rectangle 11"/>
          <p:cNvSpPr/>
          <p:nvPr userDrawn="1"/>
        </p:nvSpPr>
        <p:spPr>
          <a:xfrm rot="10800000">
            <a:off x="7997567" y="-1"/>
            <a:ext cx="1146433" cy="1146433"/>
          </a:xfrm>
          <a:custGeom>
            <a:avLst/>
            <a:gdLst/>
            <a:ahLst/>
            <a:cxnLst/>
            <a:rect l="l" t="t" r="r" b="b"/>
            <a:pathLst>
              <a:path w="2160000" h="2160000">
                <a:moveTo>
                  <a:pt x="0" y="0"/>
                </a:moveTo>
                <a:lnTo>
                  <a:pt x="720000" y="0"/>
                </a:lnTo>
                <a:lnTo>
                  <a:pt x="720000" y="720000"/>
                </a:lnTo>
                <a:lnTo>
                  <a:pt x="1440000" y="720000"/>
                </a:lnTo>
                <a:lnTo>
                  <a:pt x="1440000" y="1440000"/>
                </a:lnTo>
                <a:lnTo>
                  <a:pt x="2160000" y="1440000"/>
                </a:lnTo>
                <a:lnTo>
                  <a:pt x="2160000" y="2160000"/>
                </a:lnTo>
                <a:lnTo>
                  <a:pt x="0" y="2160000"/>
                </a:lnTo>
                <a:lnTo>
                  <a:pt x="0" y="1440000"/>
                </a:lnTo>
                <a:lnTo>
                  <a:pt x="0" y="720000"/>
                </a:lnTo>
                <a:close/>
              </a:path>
            </a:pathLst>
          </a:custGeom>
          <a:solidFill>
            <a:srgbClr val="AA00A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6" name="Slide Number Placeholder 5"/>
          <p:cNvSpPr>
            <a:spLocks noGrp="1"/>
          </p:cNvSpPr>
          <p:nvPr>
            <p:ph type="sldNum" sz="quarter" idx="4"/>
          </p:nvPr>
        </p:nvSpPr>
        <p:spPr>
          <a:xfrm>
            <a:off x="71120" y="6356350"/>
            <a:ext cx="721360" cy="365125"/>
          </a:xfrm>
          <a:prstGeom prst="rect">
            <a:avLst/>
          </a:prstGeom>
        </p:spPr>
        <p:txBody>
          <a:bodyPr vert="horz" lIns="91440" tIns="45720" rIns="91440" bIns="45720" rtlCol="0" anchor="ctr"/>
          <a:lstStyle>
            <a:lvl1pPr algn="l">
              <a:defRPr sz="1200">
                <a:solidFill>
                  <a:schemeClr val="bg1"/>
                </a:solidFill>
              </a:defRPr>
            </a:lvl1pPr>
          </a:lstStyle>
          <a:p>
            <a:fld id="{9E4DEE52-25AF-7B49-B9FC-7562266B64DE}" type="slidenum">
              <a:rPr lang="en-US" smtClean="0"/>
              <a:pPr/>
              <a:t>‹#›</a:t>
            </a:fld>
            <a:endParaRPr lang="en-US" dirty="0"/>
          </a:p>
        </p:txBody>
      </p:sp>
      <p:pic>
        <p:nvPicPr>
          <p:cNvPr id="13" name="Picture 12"/>
          <p:cNvPicPr>
            <a:picLocks noChangeAspect="1"/>
          </p:cNvPicPr>
          <p:nvPr userDrawn="1"/>
        </p:nvPicPr>
        <p:blipFill>
          <a:blip r:embed="rId10" cstate="screen">
            <a:extLst>
              <a:ext uri="{28A0092B-C50C-407E-A947-70E740481C1C}">
                <a14:useLocalDpi xmlns:a14="http://schemas.microsoft.com/office/drawing/2010/main"/>
              </a:ext>
            </a:extLst>
          </a:blip>
          <a:stretch>
            <a:fillRect/>
          </a:stretch>
        </p:blipFill>
        <p:spPr>
          <a:xfrm>
            <a:off x="7291018" y="6096112"/>
            <a:ext cx="1405942" cy="629767"/>
          </a:xfrm>
          <a:prstGeom prst="rect">
            <a:avLst/>
          </a:prstGeom>
        </p:spPr>
      </p:pic>
    </p:spTree>
    <p:extLst>
      <p:ext uri="{BB962C8B-B14F-4D97-AF65-F5344CB8AC3E}">
        <p14:creationId xmlns:p14="http://schemas.microsoft.com/office/powerpoint/2010/main" val="53284102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61" r:id="rId4"/>
    <p:sldLayoutId id="2147483651" r:id="rId5"/>
    <p:sldLayoutId id="2147483652" r:id="rId6"/>
    <p:sldLayoutId id="2147483653" r:id="rId7"/>
    <p:sldLayoutId id="2147483654" r:id="rId8"/>
  </p:sldLayoutIdLst>
  <p:txStyles>
    <p:titleStyle>
      <a:lvl1pPr algn="l" defTabSz="457200" rtl="0" eaLnBrk="1" latinLnBrk="0" hangingPunct="1">
        <a:spcBef>
          <a:spcPct val="0"/>
        </a:spcBef>
        <a:buNone/>
        <a:defRPr sz="3200" b="1" i="0" kern="1200">
          <a:solidFill>
            <a:srgbClr val="FFFFFF"/>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9.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customXml" Target="../ink/ink2.xml"/><Relationship Id="rId5" Type="http://schemas.openxmlformats.org/officeDocument/2006/relationships/image" Target="../media/image24.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8176" y="1833154"/>
            <a:ext cx="6359207" cy="3058160"/>
          </a:xfrm>
        </p:spPr>
        <p:txBody>
          <a:bodyPr/>
          <a:lstStyle/>
          <a:p>
            <a:r>
              <a:rPr lang="en-US" dirty="0">
                <a:solidFill>
                  <a:schemeClr val="accent4"/>
                </a:solidFill>
              </a:rPr>
              <a:t>—</a:t>
            </a:r>
            <a:br>
              <a:rPr lang="en-US" dirty="0"/>
            </a:br>
            <a:r>
              <a:rPr lang="en-US" sz="4400" dirty="0"/>
              <a:t>Practice 12</a:t>
            </a:r>
            <a:br>
              <a:rPr lang="en-US" sz="4400" dirty="0"/>
            </a:br>
            <a:r>
              <a:rPr lang="en-US" sz="2800" dirty="0"/>
              <a:t>Light GBM + Optuna + Shapley</a:t>
            </a:r>
            <a:endParaRPr lang="en-US" dirty="0"/>
          </a:p>
        </p:txBody>
      </p:sp>
      <p:sp>
        <p:nvSpPr>
          <p:cNvPr id="3" name="Subtitle 2"/>
          <p:cNvSpPr txBox="1">
            <a:spLocks/>
          </p:cNvSpPr>
          <p:nvPr/>
        </p:nvSpPr>
        <p:spPr>
          <a:xfrm>
            <a:off x="928176" y="5137948"/>
            <a:ext cx="5578912" cy="1156746"/>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32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4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400" dirty="0"/>
              <a:t>MATH2319 Machine Learning</a:t>
            </a:r>
            <a:endParaRPr lang="en-US" sz="1800" dirty="0"/>
          </a:p>
        </p:txBody>
      </p:sp>
      <p:cxnSp>
        <p:nvCxnSpPr>
          <p:cNvPr id="4" name="Straight Connector 3"/>
          <p:cNvCxnSpPr/>
          <p:nvPr/>
        </p:nvCxnSpPr>
        <p:spPr>
          <a:xfrm>
            <a:off x="1022185" y="5068278"/>
            <a:ext cx="1798595" cy="0"/>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5844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6813F8C-CE54-A648-B63A-7ECCEC660A13}"/>
              </a:ext>
            </a:extLst>
          </p:cNvPr>
          <p:cNvSpPr>
            <a:spLocks noGrp="1"/>
          </p:cNvSpPr>
          <p:nvPr>
            <p:ph idx="1"/>
          </p:nvPr>
        </p:nvSpPr>
        <p:spPr>
          <a:xfrm>
            <a:off x="457200" y="1600201"/>
            <a:ext cx="8229600" cy="4394200"/>
          </a:xfrm>
        </p:spPr>
        <p:txBody>
          <a:bodyPr>
            <a:normAutofit/>
          </a:bodyPr>
          <a:lstStyle/>
          <a:p>
            <a:r>
              <a:rPr lang="en-AU" dirty="0">
                <a:latin typeface="+mn-lt"/>
              </a:rPr>
              <a:t>Light Gradient Boosting Machine</a:t>
            </a:r>
          </a:p>
          <a:p>
            <a:r>
              <a:rPr lang="en-AU" dirty="0">
                <a:latin typeface="+mn-lt"/>
              </a:rPr>
              <a:t>It is faster</a:t>
            </a:r>
          </a:p>
          <a:p>
            <a:r>
              <a:rPr lang="en-AU" dirty="0">
                <a:latin typeface="+mn-lt"/>
              </a:rPr>
              <a:t>It can handle missing values “</a:t>
            </a:r>
            <a:r>
              <a:rPr lang="en-AU" i="1" dirty="0">
                <a:latin typeface="+mn-lt"/>
              </a:rPr>
              <a:t>natively”</a:t>
            </a:r>
          </a:p>
          <a:p>
            <a:r>
              <a:rPr lang="en-AU" dirty="0">
                <a:latin typeface="+mn-lt"/>
              </a:rPr>
              <a:t>It can handle categorical features “</a:t>
            </a:r>
            <a:r>
              <a:rPr lang="en-AU" i="1" dirty="0">
                <a:latin typeface="+mn-lt"/>
              </a:rPr>
              <a:t>natively” </a:t>
            </a:r>
          </a:p>
        </p:txBody>
      </p:sp>
      <p:sp>
        <p:nvSpPr>
          <p:cNvPr id="3" name="AutoShape 2" descr="Welcome to LightGBM's documentation! — LightGBM 4.0.0 documentation">
            <a:extLst>
              <a:ext uri="{FF2B5EF4-FFF2-40B4-BE49-F238E27FC236}">
                <a16:creationId xmlns:a16="http://schemas.microsoft.com/office/drawing/2014/main" id="{971FFFA4-083D-11E4-1D27-108E807AFBE6}"/>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Welcome to LightGBM's documentation! — LightGBM 4.0.0 documentation">
            <a:extLst>
              <a:ext uri="{FF2B5EF4-FFF2-40B4-BE49-F238E27FC236}">
                <a16:creationId xmlns:a16="http://schemas.microsoft.com/office/drawing/2014/main" id="{BAB9E7ED-D13B-1BC6-0101-BC1E8814C4A2}"/>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Graphic 9">
            <a:extLst>
              <a:ext uri="{FF2B5EF4-FFF2-40B4-BE49-F238E27FC236}">
                <a16:creationId xmlns:a16="http://schemas.microsoft.com/office/drawing/2014/main" id="{C4EE56A9-DBC2-5FDE-5FBF-5A43C07E831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9485" y="288902"/>
            <a:ext cx="2656115" cy="601113"/>
          </a:xfrm>
          <a:prstGeom prst="rect">
            <a:avLst/>
          </a:prstGeom>
        </p:spPr>
      </p:pic>
    </p:spTree>
    <p:extLst>
      <p:ext uri="{BB962C8B-B14F-4D97-AF65-F5344CB8AC3E}">
        <p14:creationId xmlns:p14="http://schemas.microsoft.com/office/powerpoint/2010/main" val="4114342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8BE3D-BD93-825C-6228-EDDB5CB8F64B}"/>
              </a:ext>
            </a:extLst>
          </p:cNvPr>
          <p:cNvSpPr>
            <a:spLocks noGrp="1"/>
          </p:cNvSpPr>
          <p:nvPr>
            <p:ph type="title"/>
          </p:nvPr>
        </p:nvSpPr>
        <p:spPr>
          <a:xfrm>
            <a:off x="239485" y="1183490"/>
            <a:ext cx="8229600" cy="617409"/>
          </a:xfrm>
        </p:spPr>
        <p:txBody>
          <a:bodyPr>
            <a:normAutofit/>
          </a:bodyPr>
          <a:lstStyle/>
          <a:p>
            <a:r>
              <a:rPr lang="en-US" sz="2000" dirty="0">
                <a:solidFill>
                  <a:schemeClr val="tx1"/>
                </a:solidFill>
              </a:rPr>
              <a:t>How does the tree grow?</a:t>
            </a:r>
          </a:p>
        </p:txBody>
      </p:sp>
      <p:pic>
        <p:nvPicPr>
          <p:cNvPr id="1026" name="Picture 2" descr="A diagram depicting level wise tree growth in which the best possible node is split one level down. The strategy results in a symmetric tree, where every node in a level has child nodes resulting in an additional layer of depth.">
            <a:extLst>
              <a:ext uri="{FF2B5EF4-FFF2-40B4-BE49-F238E27FC236}">
                <a16:creationId xmlns:a16="http://schemas.microsoft.com/office/drawing/2014/main" id="{8F5FE931-D17B-1149-1D4A-51E2E2DA40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6084" y="1647895"/>
            <a:ext cx="4840515" cy="191671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A diagram depicting leaf wise tree growth in which only the node with the highest loss change is split and not bother with the rest of the nodes in the same level. This results in an asymmetrical tree where subsequent splitting is happening only on one side of the tree.">
            <a:extLst>
              <a:ext uri="{FF2B5EF4-FFF2-40B4-BE49-F238E27FC236}">
                <a16:creationId xmlns:a16="http://schemas.microsoft.com/office/drawing/2014/main" id="{B14F5567-A64C-3B94-1911-732E75DA00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5557" y="3940629"/>
            <a:ext cx="5692157" cy="1976443"/>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descr="Checkbox Ticked with solid fill">
            <a:extLst>
              <a:ext uri="{FF2B5EF4-FFF2-40B4-BE49-F238E27FC236}">
                <a16:creationId xmlns:a16="http://schemas.microsoft.com/office/drawing/2014/main" id="{407AB0F2-5206-3389-2268-E0D9F4240E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29399" y="5210105"/>
            <a:ext cx="914400" cy="914400"/>
          </a:xfrm>
          <a:prstGeom prst="rect">
            <a:avLst/>
          </a:prstGeom>
        </p:spPr>
      </p:pic>
      <p:sp>
        <p:nvSpPr>
          <p:cNvPr id="9" name="Content Placeholder 2">
            <a:extLst>
              <a:ext uri="{FF2B5EF4-FFF2-40B4-BE49-F238E27FC236}">
                <a16:creationId xmlns:a16="http://schemas.microsoft.com/office/drawing/2014/main" id="{5688ECAF-35DA-B568-CEA8-6A37BBD99D70}"/>
              </a:ext>
            </a:extLst>
          </p:cNvPr>
          <p:cNvSpPr>
            <a:spLocks noGrp="1"/>
          </p:cNvSpPr>
          <p:nvPr>
            <p:ph idx="1"/>
          </p:nvPr>
        </p:nvSpPr>
        <p:spPr>
          <a:xfrm>
            <a:off x="1785257" y="6124505"/>
            <a:ext cx="6923313" cy="1304564"/>
          </a:xfrm>
        </p:spPr>
        <p:txBody>
          <a:bodyPr>
            <a:normAutofit/>
          </a:bodyPr>
          <a:lstStyle/>
          <a:p>
            <a:pPr marL="0" indent="0" algn="r">
              <a:buNone/>
            </a:pPr>
            <a:r>
              <a:rPr lang="en-AU" sz="1100" dirty="0">
                <a:latin typeface="+mn-lt"/>
              </a:rPr>
              <a:t>Source: Light GBM, https://</a:t>
            </a:r>
            <a:r>
              <a:rPr lang="en-AU" sz="1100" dirty="0" err="1">
                <a:latin typeface="+mn-lt"/>
              </a:rPr>
              <a:t>lightgbm.readthedocs.io</a:t>
            </a:r>
            <a:r>
              <a:rPr lang="en-AU" sz="1100" dirty="0">
                <a:latin typeface="+mn-lt"/>
              </a:rPr>
              <a:t>/</a:t>
            </a:r>
            <a:r>
              <a:rPr lang="en-AU" sz="1100" dirty="0" err="1">
                <a:latin typeface="+mn-lt"/>
              </a:rPr>
              <a:t>en</a:t>
            </a:r>
            <a:r>
              <a:rPr lang="en-AU" sz="1100" dirty="0">
                <a:latin typeface="+mn-lt"/>
              </a:rPr>
              <a:t>/v3.3.2/</a:t>
            </a:r>
            <a:r>
              <a:rPr lang="en-AU" sz="1100" dirty="0" err="1">
                <a:latin typeface="+mn-lt"/>
              </a:rPr>
              <a:t>Features.html#leaf-wise-best-first-tree-growth</a:t>
            </a:r>
            <a:endParaRPr lang="en-AU" sz="1100" i="1" dirty="0">
              <a:latin typeface="+mn-lt"/>
            </a:endParaRPr>
          </a:p>
        </p:txBody>
      </p:sp>
      <p:pic>
        <p:nvPicPr>
          <p:cNvPr id="10" name="Graphic 9">
            <a:extLst>
              <a:ext uri="{FF2B5EF4-FFF2-40B4-BE49-F238E27FC236}">
                <a16:creationId xmlns:a16="http://schemas.microsoft.com/office/drawing/2014/main" id="{84F58023-3DF2-9AE4-47AF-17A5DC9E265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9485" y="288902"/>
            <a:ext cx="2656115" cy="601113"/>
          </a:xfrm>
          <a:prstGeom prst="rect">
            <a:avLst/>
          </a:prstGeom>
        </p:spPr>
      </p:pic>
    </p:spTree>
    <p:extLst>
      <p:ext uri="{BB962C8B-B14F-4D97-AF65-F5344CB8AC3E}">
        <p14:creationId xmlns:p14="http://schemas.microsoft.com/office/powerpoint/2010/main" val="2079368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5189051B-969B-95B3-4D58-9306F005BC9F}"/>
              </a:ext>
            </a:extLst>
          </p:cNvPr>
          <p:cNvSpPr>
            <a:spLocks noGrp="1"/>
          </p:cNvSpPr>
          <p:nvPr>
            <p:ph idx="1"/>
          </p:nvPr>
        </p:nvSpPr>
        <p:spPr>
          <a:xfrm>
            <a:off x="457200" y="1600201"/>
            <a:ext cx="8229600" cy="4394200"/>
          </a:xfrm>
        </p:spPr>
        <p:txBody>
          <a:bodyPr>
            <a:normAutofit/>
          </a:bodyPr>
          <a:lstStyle/>
          <a:p>
            <a:r>
              <a:rPr lang="en-AU" dirty="0">
                <a:latin typeface="+mn-lt"/>
              </a:rPr>
              <a:t>Bayesian optimisation approach</a:t>
            </a:r>
          </a:p>
          <a:p>
            <a:pPr marL="0" indent="0">
              <a:buNone/>
            </a:pPr>
            <a:endParaRPr lang="en-AU" i="1" dirty="0">
              <a:latin typeface="+mn-lt"/>
            </a:endParaRPr>
          </a:p>
        </p:txBody>
      </p:sp>
      <p:pic>
        <p:nvPicPr>
          <p:cNvPr id="6" name="Picture 5">
            <a:extLst>
              <a:ext uri="{FF2B5EF4-FFF2-40B4-BE49-F238E27FC236}">
                <a16:creationId xmlns:a16="http://schemas.microsoft.com/office/drawing/2014/main" id="{8918B884-E0A7-07FD-3FCA-64A47D2F58BC}"/>
              </a:ext>
            </a:extLst>
          </p:cNvPr>
          <p:cNvPicPr>
            <a:picLocks noChangeAspect="1"/>
          </p:cNvPicPr>
          <p:nvPr/>
        </p:nvPicPr>
        <p:blipFill>
          <a:blip r:embed="rId2"/>
          <a:stretch>
            <a:fillRect/>
          </a:stretch>
        </p:blipFill>
        <p:spPr>
          <a:xfrm>
            <a:off x="953507" y="2343150"/>
            <a:ext cx="1384300" cy="1282700"/>
          </a:xfrm>
          <a:prstGeom prst="rect">
            <a:avLst/>
          </a:prstGeom>
          <a:ln>
            <a:solidFill>
              <a:schemeClr val="tx1"/>
            </a:solidFill>
          </a:ln>
        </p:spPr>
      </p:pic>
      <p:pic>
        <p:nvPicPr>
          <p:cNvPr id="7" name="Picture 6">
            <a:extLst>
              <a:ext uri="{FF2B5EF4-FFF2-40B4-BE49-F238E27FC236}">
                <a16:creationId xmlns:a16="http://schemas.microsoft.com/office/drawing/2014/main" id="{F5122320-5EB0-8A7C-41F9-0412506DA955}"/>
              </a:ext>
            </a:extLst>
          </p:cNvPr>
          <p:cNvPicPr>
            <a:picLocks noChangeAspect="1"/>
          </p:cNvPicPr>
          <p:nvPr/>
        </p:nvPicPr>
        <p:blipFill>
          <a:blip r:embed="rId3"/>
          <a:stretch>
            <a:fillRect/>
          </a:stretch>
        </p:blipFill>
        <p:spPr>
          <a:xfrm>
            <a:off x="2893885" y="2362201"/>
            <a:ext cx="1435100" cy="1282700"/>
          </a:xfrm>
          <a:prstGeom prst="rect">
            <a:avLst/>
          </a:prstGeom>
          <a:ln>
            <a:solidFill>
              <a:schemeClr val="tx1"/>
            </a:solidFill>
          </a:ln>
        </p:spPr>
      </p:pic>
      <p:sp>
        <p:nvSpPr>
          <p:cNvPr id="8" name="TextBox 7">
            <a:extLst>
              <a:ext uri="{FF2B5EF4-FFF2-40B4-BE49-F238E27FC236}">
                <a16:creationId xmlns:a16="http://schemas.microsoft.com/office/drawing/2014/main" id="{80651A1C-5148-B509-A04E-56799F75BF09}"/>
              </a:ext>
            </a:extLst>
          </p:cNvPr>
          <p:cNvSpPr txBox="1"/>
          <p:nvPr/>
        </p:nvSpPr>
        <p:spPr>
          <a:xfrm>
            <a:off x="614138" y="3808187"/>
            <a:ext cx="1872342" cy="382813"/>
          </a:xfrm>
          <a:prstGeom prst="rect">
            <a:avLst/>
          </a:prstGeom>
          <a:noFill/>
        </p:spPr>
        <p:txBody>
          <a:bodyPr wrap="square" rtlCol="0">
            <a:spAutoFit/>
          </a:bodyPr>
          <a:lstStyle/>
          <a:p>
            <a:pPr algn="ctr"/>
            <a:r>
              <a:rPr lang="en-US" dirty="0"/>
              <a:t>Grid search</a:t>
            </a:r>
          </a:p>
        </p:txBody>
      </p:sp>
      <p:sp>
        <p:nvSpPr>
          <p:cNvPr id="9" name="TextBox 8">
            <a:extLst>
              <a:ext uri="{FF2B5EF4-FFF2-40B4-BE49-F238E27FC236}">
                <a16:creationId xmlns:a16="http://schemas.microsoft.com/office/drawing/2014/main" id="{2E9B1352-BF3C-EDE3-A25F-4497C2E939B5}"/>
              </a:ext>
            </a:extLst>
          </p:cNvPr>
          <p:cNvSpPr txBox="1"/>
          <p:nvPr/>
        </p:nvSpPr>
        <p:spPr>
          <a:xfrm>
            <a:off x="2765879" y="3797301"/>
            <a:ext cx="1872342" cy="382813"/>
          </a:xfrm>
          <a:prstGeom prst="rect">
            <a:avLst/>
          </a:prstGeom>
          <a:noFill/>
        </p:spPr>
        <p:txBody>
          <a:bodyPr wrap="square" rtlCol="0">
            <a:spAutoFit/>
          </a:bodyPr>
          <a:lstStyle/>
          <a:p>
            <a:pPr algn="ctr"/>
            <a:r>
              <a:rPr lang="en-US" dirty="0"/>
              <a:t>Random sampling</a:t>
            </a:r>
          </a:p>
        </p:txBody>
      </p:sp>
      <p:pic>
        <p:nvPicPr>
          <p:cNvPr id="10" name="Graphic 9" descr="Checkbox Ticked with solid fill">
            <a:extLst>
              <a:ext uri="{FF2B5EF4-FFF2-40B4-BE49-F238E27FC236}">
                <a16:creationId xmlns:a16="http://schemas.microsoft.com/office/drawing/2014/main" id="{C374ADEA-093F-E94A-CB0D-845BBF3B5C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31227" y="2111829"/>
            <a:ext cx="914400" cy="914400"/>
          </a:xfrm>
          <a:prstGeom prst="rect">
            <a:avLst/>
          </a:prstGeom>
        </p:spPr>
      </p:pic>
      <p:sp>
        <p:nvSpPr>
          <p:cNvPr id="11" name="TextBox 10">
            <a:extLst>
              <a:ext uri="{FF2B5EF4-FFF2-40B4-BE49-F238E27FC236}">
                <a16:creationId xmlns:a16="http://schemas.microsoft.com/office/drawing/2014/main" id="{1A25F3E1-28C5-05CE-8343-AD5A156A659A}"/>
              </a:ext>
            </a:extLst>
          </p:cNvPr>
          <p:cNvSpPr txBox="1"/>
          <p:nvPr/>
        </p:nvSpPr>
        <p:spPr>
          <a:xfrm>
            <a:off x="5543092" y="2384363"/>
            <a:ext cx="2971801" cy="369332"/>
          </a:xfrm>
          <a:prstGeom prst="rect">
            <a:avLst/>
          </a:prstGeom>
          <a:noFill/>
        </p:spPr>
        <p:txBody>
          <a:bodyPr wrap="square" rtlCol="0">
            <a:spAutoFit/>
          </a:bodyPr>
          <a:lstStyle/>
          <a:p>
            <a:pPr algn="ctr"/>
            <a:r>
              <a:rPr lang="en-US" dirty="0"/>
              <a:t>Tree </a:t>
            </a:r>
            <a:r>
              <a:rPr lang="en-US" dirty="0" err="1"/>
              <a:t>Parzen</a:t>
            </a:r>
            <a:r>
              <a:rPr lang="en-US" dirty="0"/>
              <a:t> Estimator</a:t>
            </a:r>
          </a:p>
        </p:txBody>
      </p:sp>
      <p:sp>
        <p:nvSpPr>
          <p:cNvPr id="12" name="Content Placeholder 2">
            <a:extLst>
              <a:ext uri="{FF2B5EF4-FFF2-40B4-BE49-F238E27FC236}">
                <a16:creationId xmlns:a16="http://schemas.microsoft.com/office/drawing/2014/main" id="{A938478A-F212-4110-ED69-DBE29568DF29}"/>
              </a:ext>
            </a:extLst>
          </p:cNvPr>
          <p:cNvSpPr txBox="1">
            <a:spLocks/>
          </p:cNvSpPr>
          <p:nvPr/>
        </p:nvSpPr>
        <p:spPr>
          <a:xfrm>
            <a:off x="4982936" y="3026229"/>
            <a:ext cx="3856264" cy="31205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AU" dirty="0">
                <a:latin typeface="+mn-lt"/>
              </a:rPr>
              <a:t>A good candidate should have…</a:t>
            </a:r>
          </a:p>
          <a:p>
            <a:pPr>
              <a:buFontTx/>
              <a:buChar char="-"/>
            </a:pPr>
            <a:r>
              <a:rPr lang="en-AU" sz="1400" dirty="0">
                <a:latin typeface="+mn-lt"/>
              </a:rPr>
              <a:t>Low probability under the “bad” distribution</a:t>
            </a:r>
          </a:p>
          <a:p>
            <a:pPr>
              <a:buFontTx/>
              <a:buChar char="-"/>
            </a:pPr>
            <a:r>
              <a:rPr lang="en-AU" sz="1400" dirty="0">
                <a:latin typeface="+mn-lt"/>
              </a:rPr>
              <a:t>High probability under the “good” distribution</a:t>
            </a:r>
          </a:p>
        </p:txBody>
      </p:sp>
      <p:pic>
        <p:nvPicPr>
          <p:cNvPr id="2050" name="Picture 2" descr="Optuna Logo">
            <a:extLst>
              <a:ext uri="{FF2B5EF4-FFF2-40B4-BE49-F238E27FC236}">
                <a16:creationId xmlns:a16="http://schemas.microsoft.com/office/drawing/2014/main" id="{437FEFE9-6E55-6CE9-E14A-999DB6854B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609" y="273195"/>
            <a:ext cx="2827720" cy="590403"/>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DE4222E6-4F89-A73A-8587-11454F46FE4D}"/>
              </a:ext>
            </a:extLst>
          </p:cNvPr>
          <p:cNvSpPr txBox="1">
            <a:spLocks/>
          </p:cNvSpPr>
          <p:nvPr/>
        </p:nvSpPr>
        <p:spPr>
          <a:xfrm>
            <a:off x="483605" y="4748501"/>
            <a:ext cx="8229600" cy="160655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b="0" i="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b="0" i="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000" b="0" i="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8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a:t>Which hyperparameters are more important?</a:t>
            </a:r>
          </a:p>
        </p:txBody>
      </p:sp>
    </p:spTree>
    <p:extLst>
      <p:ext uri="{BB962C8B-B14F-4D97-AF65-F5344CB8AC3E}">
        <p14:creationId xmlns:p14="http://schemas.microsoft.com/office/powerpoint/2010/main" val="2931378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EF7E24-A4DC-ED9B-45AD-14E88E332E50}"/>
              </a:ext>
            </a:extLst>
          </p:cNvPr>
          <p:cNvSpPr>
            <a:spLocks noGrp="1"/>
          </p:cNvSpPr>
          <p:nvPr>
            <p:ph idx="1"/>
          </p:nvPr>
        </p:nvSpPr>
        <p:spPr/>
        <p:txBody>
          <a:bodyPr>
            <a:normAutofit/>
          </a:bodyPr>
          <a:lstStyle/>
          <a:p>
            <a:r>
              <a:rPr lang="en-US" dirty="0"/>
              <a:t>Make your model more “interpretable”</a:t>
            </a:r>
          </a:p>
          <a:p>
            <a:r>
              <a:rPr lang="en-US" dirty="0"/>
              <a:t>Which features are more important?</a:t>
            </a:r>
          </a:p>
          <a:p>
            <a:r>
              <a:rPr lang="en-US" dirty="0"/>
              <a:t>Additive nature</a:t>
            </a:r>
          </a:p>
        </p:txBody>
      </p:sp>
      <p:pic>
        <p:nvPicPr>
          <p:cNvPr id="3074" name="Picture 2" descr="Logo">
            <a:extLst>
              <a:ext uri="{FF2B5EF4-FFF2-40B4-BE49-F238E27FC236}">
                <a16:creationId xmlns:a16="http://schemas.microsoft.com/office/drawing/2014/main" id="{B8F5DC69-A8C1-8FDC-72E4-B341FC3E5E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6770"/>
            <a:ext cx="557783" cy="79552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ADAA9F7A-F7F5-3FD1-863C-45CCD18B5A64}"/>
              </a:ext>
            </a:extLst>
          </p:cNvPr>
          <p:cNvPicPr>
            <a:picLocks noChangeAspect="1"/>
          </p:cNvPicPr>
          <p:nvPr/>
        </p:nvPicPr>
        <p:blipFill>
          <a:blip r:embed="rId3"/>
          <a:stretch>
            <a:fillRect/>
          </a:stretch>
        </p:blipFill>
        <p:spPr>
          <a:xfrm>
            <a:off x="1043986" y="3303903"/>
            <a:ext cx="4721787" cy="2690498"/>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0D0D27FF-A612-143F-E312-B2BDF0B63E4E}"/>
                  </a:ext>
                </a:extLst>
              </p14:cNvPr>
              <p14:cNvContentPartPr/>
              <p14:nvPr/>
            </p14:nvContentPartPr>
            <p14:xfrm>
              <a:off x="4267440" y="4770360"/>
              <a:ext cx="360" cy="360"/>
            </p14:xfrm>
          </p:contentPart>
        </mc:Choice>
        <mc:Fallback xmlns="">
          <p:pic>
            <p:nvPicPr>
              <p:cNvPr id="4" name="Ink 3">
                <a:extLst>
                  <a:ext uri="{FF2B5EF4-FFF2-40B4-BE49-F238E27FC236}">
                    <a16:creationId xmlns:a16="http://schemas.microsoft.com/office/drawing/2014/main" id="{0D0D27FF-A612-143F-E312-B2BDF0B63E4E}"/>
                  </a:ext>
                </a:extLst>
              </p:cNvPr>
              <p:cNvPicPr/>
              <p:nvPr/>
            </p:nvPicPr>
            <p:blipFill>
              <a:blip r:embed="rId5"/>
              <a:stretch>
                <a:fillRect/>
              </a:stretch>
            </p:blipFill>
            <p:spPr>
              <a:xfrm>
                <a:off x="4249800" y="4752360"/>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 name="Ink 4">
                <a:extLst>
                  <a:ext uri="{FF2B5EF4-FFF2-40B4-BE49-F238E27FC236}">
                    <a16:creationId xmlns:a16="http://schemas.microsoft.com/office/drawing/2014/main" id="{3170FCCD-7752-EABE-D59F-108E75A39BE9}"/>
                  </a:ext>
                </a:extLst>
              </p14:cNvPr>
              <p14:cNvContentPartPr/>
              <p14:nvPr/>
            </p14:nvContentPartPr>
            <p14:xfrm>
              <a:off x="3404880" y="4881600"/>
              <a:ext cx="360" cy="360"/>
            </p14:xfrm>
          </p:contentPart>
        </mc:Choice>
        <mc:Fallback xmlns="">
          <p:pic>
            <p:nvPicPr>
              <p:cNvPr id="5" name="Ink 4">
                <a:extLst>
                  <a:ext uri="{FF2B5EF4-FFF2-40B4-BE49-F238E27FC236}">
                    <a16:creationId xmlns:a16="http://schemas.microsoft.com/office/drawing/2014/main" id="{3170FCCD-7752-EABE-D59F-108E75A39BE9}"/>
                  </a:ext>
                </a:extLst>
              </p:cNvPr>
              <p:cNvPicPr/>
              <p:nvPr/>
            </p:nvPicPr>
            <p:blipFill>
              <a:blip r:embed="rId5"/>
              <a:stretch>
                <a:fillRect/>
              </a:stretch>
            </p:blipFill>
            <p:spPr>
              <a:xfrm>
                <a:off x="3386880" y="4863960"/>
                <a:ext cx="36000" cy="36000"/>
              </a:xfrm>
              <a:prstGeom prst="rect">
                <a:avLst/>
              </a:prstGeom>
            </p:spPr>
          </p:pic>
        </mc:Fallback>
      </mc:AlternateContent>
    </p:spTree>
    <p:extLst>
      <p:ext uri="{BB962C8B-B14F-4D97-AF65-F5344CB8AC3E}">
        <p14:creationId xmlns:p14="http://schemas.microsoft.com/office/powerpoint/2010/main" val="3771980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8176" y="1650273"/>
            <a:ext cx="6359207" cy="3583577"/>
          </a:xfrm>
        </p:spPr>
        <p:txBody>
          <a:bodyPr>
            <a:normAutofit/>
          </a:bodyPr>
          <a:lstStyle/>
          <a:p>
            <a:r>
              <a:rPr lang="en-US" dirty="0">
                <a:solidFill>
                  <a:schemeClr val="accent4"/>
                </a:solidFill>
                <a:latin typeface="+mn-lt"/>
              </a:rPr>
              <a:t>—</a:t>
            </a:r>
            <a:br>
              <a:rPr lang="en-US" dirty="0">
                <a:latin typeface="+mn-lt"/>
              </a:rPr>
            </a:br>
            <a:r>
              <a:rPr lang="en-US" dirty="0">
                <a:latin typeface="+mn-lt"/>
              </a:rPr>
              <a:t>Let’s switch to </a:t>
            </a:r>
            <a:br>
              <a:rPr lang="en-US" dirty="0">
                <a:latin typeface="+mn-lt"/>
              </a:rPr>
            </a:br>
            <a:endParaRPr lang="en-US" dirty="0">
              <a:latin typeface="+mn-lt"/>
            </a:endParaRPr>
          </a:p>
        </p:txBody>
      </p:sp>
      <p:sp>
        <p:nvSpPr>
          <p:cNvPr id="3" name="Subtitle 2"/>
          <p:cNvSpPr txBox="1">
            <a:spLocks/>
          </p:cNvSpPr>
          <p:nvPr/>
        </p:nvSpPr>
        <p:spPr>
          <a:xfrm>
            <a:off x="928176" y="5137948"/>
            <a:ext cx="5578912" cy="1156746"/>
          </a:xfrm>
          <a:prstGeom prst="rect">
            <a:avLst/>
          </a:prstGeom>
        </p:spPr>
        <p:txBody>
          <a:bodyPr vert="horz" lIns="91440" tIns="45720" rIns="91440" bIns="45720" rtlCol="0">
            <a:noAutofit/>
          </a:bodyPr>
          <a:lstStyle>
            <a:lvl1pPr marL="0" indent="0" algn="l" defTabSz="457200" rtl="0" eaLnBrk="1" latinLnBrk="0" hangingPunct="1">
              <a:spcBef>
                <a:spcPct val="20000"/>
              </a:spcBef>
              <a:buFont typeface="Arial"/>
              <a:buNone/>
              <a:defRPr sz="32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400" b="0" i="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000" b="0" i="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dirty="0"/>
          </a:p>
        </p:txBody>
      </p:sp>
      <p:cxnSp>
        <p:nvCxnSpPr>
          <p:cNvPr id="4" name="Straight Connector 3"/>
          <p:cNvCxnSpPr/>
          <p:nvPr/>
        </p:nvCxnSpPr>
        <p:spPr>
          <a:xfrm>
            <a:off x="1022185" y="5913009"/>
            <a:ext cx="1798595" cy="0"/>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BBA147E0-0581-F345-8FA1-BD8DED7DAE1B}"/>
              </a:ext>
            </a:extLst>
          </p:cNvPr>
          <p:cNvPicPr>
            <a:picLocks noChangeAspect="1"/>
          </p:cNvPicPr>
          <p:nvPr/>
        </p:nvPicPr>
        <p:blipFill>
          <a:blip r:embed="rId2"/>
          <a:stretch>
            <a:fillRect/>
          </a:stretch>
        </p:blipFill>
        <p:spPr>
          <a:xfrm>
            <a:off x="4183979" y="1794721"/>
            <a:ext cx="1422164" cy="1647340"/>
          </a:xfrm>
          <a:prstGeom prst="rect">
            <a:avLst/>
          </a:prstGeom>
        </p:spPr>
      </p:pic>
    </p:spTree>
    <p:extLst>
      <p:ext uri="{BB962C8B-B14F-4D97-AF65-F5344CB8AC3E}">
        <p14:creationId xmlns:p14="http://schemas.microsoft.com/office/powerpoint/2010/main" val="563324113"/>
      </p:ext>
    </p:extLst>
  </p:cSld>
  <p:clrMapOvr>
    <a:masterClrMapping/>
  </p:clrMapOvr>
</p:sld>
</file>

<file path=ppt/theme/theme1.xml><?xml version="1.0" encoding="utf-8"?>
<a:theme xmlns:a="http://schemas.openxmlformats.org/drawingml/2006/main" name="Office Theme">
  <a:themeElements>
    <a:clrScheme name="RMIT 1">
      <a:dk1>
        <a:srgbClr val="000054"/>
      </a:dk1>
      <a:lt1>
        <a:sysClr val="window" lastClr="FFFFFF"/>
      </a:lt1>
      <a:dk2>
        <a:srgbClr val="E60028"/>
      </a:dk2>
      <a:lt2>
        <a:srgbClr val="EEECE1"/>
      </a:lt2>
      <a:accent1>
        <a:srgbClr val="FC9147"/>
      </a:accent1>
      <a:accent2>
        <a:srgbClr val="FAC800"/>
      </a:accent2>
      <a:accent3>
        <a:srgbClr val="00DCB4"/>
      </a:accent3>
      <a:accent4>
        <a:srgbClr val="7AE1AA"/>
      </a:accent4>
      <a:accent5>
        <a:srgbClr val="0078FF"/>
      </a:accent5>
      <a:accent6>
        <a:srgbClr val="00AAFF"/>
      </a:accent6>
      <a:hlink>
        <a:srgbClr val="AA00AA"/>
      </a:hlink>
      <a:folHlink>
        <a:srgbClr val="C864C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986</TotalTime>
  <Words>124</Words>
  <Application>Microsoft Macintosh PowerPoint</Application>
  <PresentationFormat>On-screen Show (4:3)</PresentationFormat>
  <Paragraphs>20</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 Practice 12 Light GBM + Optuna + Shapley</vt:lpstr>
      <vt:lpstr>PowerPoint Presentation</vt:lpstr>
      <vt:lpstr>How does the tree grow?</vt:lpstr>
      <vt:lpstr>PowerPoint Presentation</vt:lpstr>
      <vt:lpstr>PowerPoint Presentation</vt:lpstr>
      <vt:lpstr>— Let’s switch to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Adrian Monk</dc:creator>
  <cp:lastModifiedBy>Yongkai Wong</cp:lastModifiedBy>
  <cp:revision>413</cp:revision>
  <dcterms:created xsi:type="dcterms:W3CDTF">2016-11-30T22:43:19Z</dcterms:created>
  <dcterms:modified xsi:type="dcterms:W3CDTF">2024-05-28T10:17:03Z</dcterms:modified>
</cp:coreProperties>
</file>

<file path=docProps/thumbnail.jpeg>
</file>